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686AAF-F9CE-408E-8206-B00F05B95FC7}">
  <a:tblStyle styleId="{D4686AAF-F9CE-408E-8206-B00F05B95F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2ed443f7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ed443f7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2ed443f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ed443f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2ed443f7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ed443f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2ed443f7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ed443f7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2ed443f7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2ed443f7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2ed443f7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2ed443f7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2ed443f7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ed443f7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7583440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583440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7583440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7583440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7583440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7583440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7583440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7583440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7422e52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7422e52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7422e52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422e52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7422e528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7422e528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d63d760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d63d760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7422e52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422e52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7422e52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7422e52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758344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758344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758344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58344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75834404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5834404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2ed443f7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ed443f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2ed443f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ed443f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2ed443f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ed443f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Transit Prediction</a:t>
            </a:r>
            <a:endParaRPr/>
          </a:p>
        </p:txBody>
      </p:sp>
      <p:sp>
        <p:nvSpPr>
          <p:cNvPr id="136" name="Google Shape;136;p17"/>
          <p:cNvSpPr txBox="1"/>
          <p:nvPr>
            <p:ph idx="1" type="subTitle"/>
          </p:nvPr>
        </p:nvSpPr>
        <p:spPr>
          <a:xfrm>
            <a:off x="310950" y="2769350"/>
            <a:ext cx="3787800" cy="125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Kalyan </a:t>
            </a:r>
            <a:endParaRPr b="1" sz="1800"/>
          </a:p>
          <a:p>
            <a:pPr indent="0" lvl="0" marL="0" rtl="0" algn="l">
              <a:spcBef>
                <a:spcPts val="0"/>
              </a:spcBef>
              <a:spcAft>
                <a:spcPts val="0"/>
              </a:spcAft>
              <a:buNone/>
            </a:pPr>
            <a:r>
              <a:t/>
            </a:r>
            <a:endParaRPr b="1" sz="1800"/>
          </a:p>
        </p:txBody>
      </p:sp>
      <p:pic>
        <p:nvPicPr>
          <p:cNvPr id="137" name="Google Shape;137;p17" title="source: @Google Inc."/>
          <p:cNvPicPr preferRelativeResize="0"/>
          <p:nvPr/>
        </p:nvPicPr>
        <p:blipFill>
          <a:blip r:embed="rId3">
            <a:alphaModFix/>
          </a:blip>
          <a:stretch>
            <a:fillRect/>
          </a:stretch>
        </p:blipFill>
        <p:spPr>
          <a:xfrm>
            <a:off x="4643150" y="630313"/>
            <a:ext cx="4321800" cy="38828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ecef frame gif" id="194" name="Google Shape;194;p26"/>
          <p:cNvPicPr preferRelativeResize="0"/>
          <p:nvPr/>
        </p:nvPicPr>
        <p:blipFill>
          <a:blip r:embed="rId3">
            <a:alphaModFix/>
          </a:blip>
          <a:stretch>
            <a:fillRect/>
          </a:stretch>
        </p:blipFill>
        <p:spPr>
          <a:xfrm>
            <a:off x="3516250" y="65225"/>
            <a:ext cx="5627749" cy="4556700"/>
          </a:xfrm>
          <a:prstGeom prst="rect">
            <a:avLst/>
          </a:prstGeom>
          <a:noFill/>
          <a:ln>
            <a:noFill/>
          </a:ln>
        </p:spPr>
      </p:pic>
      <p:sp>
        <p:nvSpPr>
          <p:cNvPr id="195" name="Google Shape;195;p26"/>
          <p:cNvSpPr txBox="1"/>
          <p:nvPr>
            <p:ph idx="4294967295" type="title"/>
          </p:nvPr>
        </p:nvSpPr>
        <p:spPr>
          <a:xfrm>
            <a:off x="319875" y="295850"/>
            <a:ext cx="3687000" cy="10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 Centered Earth Fixed Frame</a:t>
            </a:r>
            <a:endParaRPr sz="1400">
              <a:solidFill>
                <a:srgbClr val="FFFFFF"/>
              </a:solidFill>
            </a:endParaRPr>
          </a:p>
        </p:txBody>
      </p:sp>
      <p:sp>
        <p:nvSpPr>
          <p:cNvPr id="196" name="Google Shape;196;p26"/>
          <p:cNvSpPr txBox="1"/>
          <p:nvPr/>
        </p:nvSpPr>
        <p:spPr>
          <a:xfrm>
            <a:off x="159300" y="65225"/>
            <a:ext cx="3265800" cy="152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txBox="1"/>
          <p:nvPr>
            <p:ph idx="4294967295" type="title"/>
          </p:nvPr>
        </p:nvSpPr>
        <p:spPr>
          <a:xfrm>
            <a:off x="319875" y="295850"/>
            <a:ext cx="3687000" cy="10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Latitude Longitude Elevation</a:t>
            </a:r>
            <a:endParaRPr sz="1400">
              <a:solidFill>
                <a:srgbClr val="FFFFFF"/>
              </a:solidFill>
            </a:endParaRPr>
          </a:p>
        </p:txBody>
      </p:sp>
      <p:pic>
        <p:nvPicPr>
          <p:cNvPr descr="Image result for latitude longitude altitude" id="203" name="Google Shape;203;p27"/>
          <p:cNvPicPr preferRelativeResize="0"/>
          <p:nvPr/>
        </p:nvPicPr>
        <p:blipFill>
          <a:blip r:embed="rId3">
            <a:alphaModFix/>
          </a:blip>
          <a:stretch>
            <a:fillRect/>
          </a:stretch>
        </p:blipFill>
        <p:spPr>
          <a:xfrm>
            <a:off x="4703525" y="432400"/>
            <a:ext cx="3819675" cy="380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30000" y="1318650"/>
            <a:ext cx="3300900" cy="15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Calculating Sun Vector</a:t>
            </a:r>
            <a:endParaRPr b="0" sz="2800"/>
          </a:p>
        </p:txBody>
      </p:sp>
      <p:sp>
        <p:nvSpPr>
          <p:cNvPr id="209" name="Google Shape;209;p28"/>
          <p:cNvSpPr txBox="1"/>
          <p:nvPr/>
        </p:nvSpPr>
        <p:spPr>
          <a:xfrm>
            <a:off x="5041400" y="4301150"/>
            <a:ext cx="3714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 = R*cos(θ)</a:t>
            </a:r>
            <a:endParaRPr/>
          </a:p>
          <a:p>
            <a:pPr indent="0" lvl="0" marL="0" rtl="0" algn="l">
              <a:spcBef>
                <a:spcPts val="0"/>
              </a:spcBef>
              <a:spcAft>
                <a:spcPts val="0"/>
              </a:spcAft>
              <a:buNone/>
            </a:pPr>
            <a:r>
              <a:rPr lang="en"/>
              <a:t>Y = R*sin(θ)</a:t>
            </a:r>
            <a:endParaRPr/>
          </a:p>
          <a:p>
            <a:pPr indent="0" lvl="0" marL="0" rtl="0" algn="l">
              <a:spcBef>
                <a:spcPts val="0"/>
              </a:spcBef>
              <a:spcAft>
                <a:spcPts val="0"/>
              </a:spcAft>
              <a:buNone/>
            </a:pPr>
            <a:r>
              <a:rPr lang="en"/>
              <a:t>Z =0</a:t>
            </a:r>
            <a:endParaRPr/>
          </a:p>
        </p:txBody>
      </p:sp>
      <p:pic>
        <p:nvPicPr>
          <p:cNvPr id="210" name="Google Shape;210;p28"/>
          <p:cNvPicPr preferRelativeResize="0"/>
          <p:nvPr/>
        </p:nvPicPr>
        <p:blipFill>
          <a:blip r:embed="rId3">
            <a:alphaModFix/>
          </a:blip>
          <a:stretch>
            <a:fillRect/>
          </a:stretch>
        </p:blipFill>
        <p:spPr>
          <a:xfrm>
            <a:off x="5041400" y="165175"/>
            <a:ext cx="3714000" cy="4310228"/>
          </a:xfrm>
          <a:prstGeom prst="rect">
            <a:avLst/>
          </a:prstGeom>
          <a:noFill/>
          <a:ln>
            <a:noFill/>
          </a:ln>
        </p:spPr>
      </p:pic>
      <p:sp>
        <p:nvSpPr>
          <p:cNvPr id="211" name="Google Shape;211;p28"/>
          <p:cNvSpPr txBox="1"/>
          <p:nvPr/>
        </p:nvSpPr>
        <p:spPr>
          <a:xfrm>
            <a:off x="6445325" y="4607450"/>
            <a:ext cx="25908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Ecliptic Reference Frame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729450" y="1318650"/>
            <a:ext cx="473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Calculating Sun Vector</a:t>
            </a:r>
            <a:endParaRPr b="0" sz="2800"/>
          </a:p>
          <a:p>
            <a:pPr indent="0" lvl="0" marL="0" rtl="0" algn="l">
              <a:spcBef>
                <a:spcPts val="0"/>
              </a:spcBef>
              <a:spcAft>
                <a:spcPts val="0"/>
              </a:spcAft>
              <a:buNone/>
            </a:pPr>
            <a:r>
              <a:t/>
            </a:r>
            <a:endParaRPr sz="2800"/>
          </a:p>
        </p:txBody>
      </p:sp>
      <p:pic>
        <p:nvPicPr>
          <p:cNvPr id="217" name="Google Shape;217;p29"/>
          <p:cNvPicPr preferRelativeResize="0"/>
          <p:nvPr/>
        </p:nvPicPr>
        <p:blipFill>
          <a:blip r:embed="rId3">
            <a:alphaModFix/>
          </a:blip>
          <a:stretch>
            <a:fillRect/>
          </a:stretch>
        </p:blipFill>
        <p:spPr>
          <a:xfrm>
            <a:off x="5532225" y="510525"/>
            <a:ext cx="3184925" cy="3184925"/>
          </a:xfrm>
          <a:prstGeom prst="rect">
            <a:avLst/>
          </a:prstGeom>
          <a:noFill/>
          <a:ln>
            <a:noFill/>
          </a:ln>
        </p:spPr>
      </p:pic>
      <p:sp>
        <p:nvSpPr>
          <p:cNvPr id="218" name="Google Shape;218;p29"/>
          <p:cNvSpPr txBox="1"/>
          <p:nvPr/>
        </p:nvSpPr>
        <p:spPr>
          <a:xfrm>
            <a:off x="729450" y="2042100"/>
            <a:ext cx="3777900" cy="28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 matrix </a:t>
            </a:r>
            <a:r>
              <a:rPr b="1" lang="en"/>
              <a:t>T</a:t>
            </a:r>
            <a:r>
              <a:rPr b="1" baseline="-25000" lang="en"/>
              <a:t>Ecliptic</a:t>
            </a:r>
            <a:r>
              <a:rPr b="1" baseline="30000" lang="en"/>
              <a:t>ECI</a:t>
            </a:r>
            <a:r>
              <a:rPr lang="en"/>
              <a:t> </a:t>
            </a:r>
            <a:endParaRPr/>
          </a:p>
          <a:p>
            <a:pPr indent="0" lvl="0" marL="0" rtl="0" algn="l">
              <a:spcBef>
                <a:spcPts val="0"/>
              </a:spcBef>
              <a:spcAft>
                <a:spcPts val="0"/>
              </a:spcAft>
              <a:buNone/>
            </a:pPr>
            <a:r>
              <a:rPr b="1" lang="en"/>
              <a:t>Ecliptic </a:t>
            </a:r>
            <a:r>
              <a:rPr lang="en"/>
              <a:t>to</a:t>
            </a:r>
            <a:r>
              <a:rPr b="1" lang="en"/>
              <a:t> Earth Centered Inertial </a:t>
            </a:r>
            <a:r>
              <a:rPr lang="en"/>
              <a:t>Frame</a:t>
            </a:r>
            <a:endParaRPr/>
          </a:p>
        </p:txBody>
      </p:sp>
      <p:graphicFrame>
        <p:nvGraphicFramePr>
          <p:cNvPr id="219" name="Google Shape;219;p29"/>
          <p:cNvGraphicFramePr/>
          <p:nvPr/>
        </p:nvGraphicFramePr>
        <p:xfrm>
          <a:off x="824025" y="2746850"/>
          <a:ext cx="3000000" cy="3000000"/>
        </p:xfrm>
        <a:graphic>
          <a:graphicData uri="http://schemas.openxmlformats.org/drawingml/2006/table">
            <a:tbl>
              <a:tblPr>
                <a:noFill/>
                <a:tableStyleId>{D4686AAF-F9CE-408E-8206-B00F05B95FC7}</a:tableStyleId>
              </a:tblPr>
              <a:tblGrid>
                <a:gridCol w="1145200"/>
                <a:gridCol w="1145200"/>
                <a:gridCol w="1145200"/>
              </a:tblGrid>
              <a:tr h="29805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29805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cos(</a:t>
                      </a:r>
                      <a:r>
                        <a:rPr lang="en" sz="1200">
                          <a:solidFill>
                            <a:srgbClr val="222222"/>
                          </a:solidFill>
                          <a:highlight>
                            <a:srgbClr val="FFFFFF"/>
                          </a:highlight>
                        </a:rPr>
                        <a:t> </a:t>
                      </a:r>
                      <a:r>
                        <a:rPr b="1" lang="en" sz="1200">
                          <a:solidFill>
                            <a:srgbClr val="222222"/>
                          </a:solidFill>
                          <a:highlight>
                            <a:srgbClr val="FFFFFF"/>
                          </a:highlight>
                        </a:rPr>
                        <a:t>ε</a:t>
                      </a:r>
                      <a:r>
                        <a:rPr lang="en"/>
                        <a:t>)</a:t>
                      </a:r>
                      <a:endParaRPr/>
                    </a:p>
                  </a:txBody>
                  <a:tcPr marT="91425" marB="91425" marR="91425" marL="91425"/>
                </a:tc>
                <a:tc>
                  <a:txBody>
                    <a:bodyPr/>
                    <a:lstStyle/>
                    <a:p>
                      <a:pPr indent="0" lvl="0" marL="0" rtl="0" algn="l">
                        <a:spcBef>
                          <a:spcPts val="0"/>
                        </a:spcBef>
                        <a:spcAft>
                          <a:spcPts val="0"/>
                        </a:spcAft>
                        <a:buNone/>
                      </a:pPr>
                      <a:r>
                        <a:rPr lang="en"/>
                        <a:t>-sin(</a:t>
                      </a:r>
                      <a:r>
                        <a:rPr lang="en" sz="1200">
                          <a:solidFill>
                            <a:srgbClr val="222222"/>
                          </a:solidFill>
                          <a:highlight>
                            <a:srgbClr val="FFFFFF"/>
                          </a:highlight>
                        </a:rPr>
                        <a:t> </a:t>
                      </a:r>
                      <a:r>
                        <a:rPr b="1" lang="en" sz="1200">
                          <a:solidFill>
                            <a:srgbClr val="222222"/>
                          </a:solidFill>
                          <a:highlight>
                            <a:srgbClr val="FFFFFF"/>
                          </a:highlight>
                        </a:rPr>
                        <a:t>ε</a:t>
                      </a:r>
                      <a:r>
                        <a:rPr lang="en"/>
                        <a:t>)</a:t>
                      </a:r>
                      <a:endParaRPr/>
                    </a:p>
                  </a:txBody>
                  <a:tcPr marT="91425" marB="91425" marR="91425" marL="91425"/>
                </a:tc>
              </a:tr>
              <a:tr h="29805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sin(</a:t>
                      </a:r>
                      <a:r>
                        <a:rPr lang="en" sz="1200">
                          <a:solidFill>
                            <a:srgbClr val="222222"/>
                          </a:solidFill>
                          <a:highlight>
                            <a:srgbClr val="FFFFFF"/>
                          </a:highlight>
                        </a:rPr>
                        <a:t> </a:t>
                      </a:r>
                      <a:r>
                        <a:rPr b="1" lang="en" sz="1200">
                          <a:solidFill>
                            <a:srgbClr val="222222"/>
                          </a:solidFill>
                          <a:highlight>
                            <a:srgbClr val="FFFFFF"/>
                          </a:highlight>
                        </a:rPr>
                        <a:t>ε</a:t>
                      </a:r>
                      <a:r>
                        <a:rPr lang="en"/>
                        <a:t>)</a:t>
                      </a:r>
                      <a:endParaRPr/>
                    </a:p>
                  </a:txBody>
                  <a:tcPr marT="91425" marB="91425" marR="91425" marL="91425"/>
                </a:tc>
                <a:tc>
                  <a:txBody>
                    <a:bodyPr/>
                    <a:lstStyle/>
                    <a:p>
                      <a:pPr indent="0" lvl="0" marL="0" rtl="0" algn="l">
                        <a:spcBef>
                          <a:spcPts val="0"/>
                        </a:spcBef>
                        <a:spcAft>
                          <a:spcPts val="0"/>
                        </a:spcAft>
                        <a:buNone/>
                      </a:pPr>
                      <a:r>
                        <a:rPr lang="en"/>
                        <a:t>cos(</a:t>
                      </a:r>
                      <a:r>
                        <a:rPr lang="en" sz="1200">
                          <a:solidFill>
                            <a:srgbClr val="222222"/>
                          </a:solidFill>
                          <a:highlight>
                            <a:srgbClr val="FFFFFF"/>
                          </a:highlight>
                        </a:rPr>
                        <a:t> </a:t>
                      </a:r>
                      <a:r>
                        <a:rPr b="1" lang="en" sz="1200">
                          <a:solidFill>
                            <a:srgbClr val="222222"/>
                          </a:solidFill>
                          <a:highlight>
                            <a:srgbClr val="FFFFFF"/>
                          </a:highlight>
                        </a:rPr>
                        <a:t>ε</a:t>
                      </a:r>
                      <a:r>
                        <a:rPr lang="en"/>
                        <a:t>)</a:t>
                      </a:r>
                      <a:endParaRPr/>
                    </a:p>
                  </a:txBody>
                  <a:tcPr marT="91425" marB="91425" marR="91425" marL="91425"/>
                </a:tc>
              </a:tr>
            </a:tbl>
          </a:graphicData>
        </a:graphic>
      </p:graphicFrame>
      <p:sp>
        <p:nvSpPr>
          <p:cNvPr id="220" name="Google Shape;220;p29"/>
          <p:cNvSpPr txBox="1"/>
          <p:nvPr/>
        </p:nvSpPr>
        <p:spPr>
          <a:xfrm>
            <a:off x="5054150" y="3956550"/>
            <a:ext cx="3892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  </a:t>
            </a:r>
            <a:r>
              <a:rPr b="1" lang="en" sz="1200">
                <a:solidFill>
                  <a:srgbClr val="222222"/>
                </a:solidFill>
                <a:highlight>
                  <a:srgbClr val="FFFFFF"/>
                </a:highlight>
              </a:rPr>
              <a:t>ε</a:t>
            </a:r>
            <a:r>
              <a:rPr b="1" lang="en" sz="1200">
                <a:solidFill>
                  <a:srgbClr val="222222"/>
                </a:solidFill>
                <a:highlight>
                  <a:srgbClr val="FFFFFF"/>
                </a:highlight>
              </a:rPr>
              <a:t>  </a:t>
            </a:r>
            <a:r>
              <a:rPr lang="en" sz="1200">
                <a:solidFill>
                  <a:srgbClr val="222222"/>
                </a:solidFill>
                <a:highlight>
                  <a:srgbClr val="FFFFFF"/>
                </a:highlight>
              </a:rPr>
              <a:t>is the angle between </a:t>
            </a:r>
            <a:r>
              <a:rPr b="1" lang="en" sz="1200">
                <a:solidFill>
                  <a:srgbClr val="222222"/>
                </a:solidFill>
                <a:highlight>
                  <a:srgbClr val="FFFFFF"/>
                </a:highlight>
              </a:rPr>
              <a:t>Equatorial </a:t>
            </a:r>
            <a:r>
              <a:rPr lang="en" sz="1200">
                <a:solidFill>
                  <a:srgbClr val="222222"/>
                </a:solidFill>
                <a:highlight>
                  <a:srgbClr val="FFFFFF"/>
                </a:highlight>
              </a:rPr>
              <a:t>plane(blue) and </a:t>
            </a:r>
            <a:r>
              <a:rPr b="1" lang="en" sz="1200">
                <a:solidFill>
                  <a:srgbClr val="222222"/>
                </a:solidFill>
                <a:highlight>
                  <a:srgbClr val="FFFFFF"/>
                </a:highlight>
              </a:rPr>
              <a:t>Ecliptic </a:t>
            </a:r>
            <a:r>
              <a:rPr lang="en" sz="1200">
                <a:solidFill>
                  <a:srgbClr val="222222"/>
                </a:solidFill>
                <a:highlight>
                  <a:srgbClr val="FFFFFF"/>
                </a:highlight>
              </a:rPr>
              <a:t>plane(red)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29450" y="1318650"/>
            <a:ext cx="473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Calculating Sun Vector</a:t>
            </a:r>
            <a:endParaRPr b="0" sz="2800"/>
          </a:p>
          <a:p>
            <a:pPr indent="0" lvl="0" marL="0" rtl="0" algn="l">
              <a:spcBef>
                <a:spcPts val="0"/>
              </a:spcBef>
              <a:spcAft>
                <a:spcPts val="0"/>
              </a:spcAft>
              <a:buNone/>
            </a:pPr>
            <a:r>
              <a:t/>
            </a:r>
            <a:endParaRPr sz="2800"/>
          </a:p>
        </p:txBody>
      </p:sp>
      <p:sp>
        <p:nvSpPr>
          <p:cNvPr id="226" name="Google Shape;226;p30"/>
          <p:cNvSpPr txBox="1"/>
          <p:nvPr/>
        </p:nvSpPr>
        <p:spPr>
          <a:xfrm>
            <a:off x="729450" y="2042100"/>
            <a:ext cx="3777900" cy="28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 matrix </a:t>
            </a:r>
            <a:r>
              <a:rPr b="1" lang="en"/>
              <a:t>T</a:t>
            </a:r>
            <a:r>
              <a:rPr b="1" baseline="-25000" lang="en"/>
              <a:t>ECI</a:t>
            </a:r>
            <a:r>
              <a:rPr b="1" baseline="30000" lang="en"/>
              <a:t>ECE</a:t>
            </a:r>
            <a:r>
              <a:rPr b="1" baseline="30000" lang="en"/>
              <a:t>F</a:t>
            </a:r>
            <a:r>
              <a:rPr lang="en"/>
              <a:t> </a:t>
            </a:r>
            <a:endParaRPr/>
          </a:p>
          <a:p>
            <a:pPr indent="0" lvl="0" marL="0" rtl="0" algn="l">
              <a:spcBef>
                <a:spcPts val="0"/>
              </a:spcBef>
              <a:spcAft>
                <a:spcPts val="0"/>
              </a:spcAft>
              <a:buNone/>
            </a:pPr>
            <a:r>
              <a:rPr b="1" lang="en"/>
              <a:t>ECI </a:t>
            </a:r>
            <a:r>
              <a:rPr lang="en"/>
              <a:t>to</a:t>
            </a:r>
            <a:r>
              <a:rPr b="1" lang="en"/>
              <a:t> ECEF </a:t>
            </a:r>
            <a:r>
              <a:rPr lang="en"/>
              <a:t>Frame</a:t>
            </a:r>
            <a:endParaRPr/>
          </a:p>
        </p:txBody>
      </p:sp>
      <p:graphicFrame>
        <p:nvGraphicFramePr>
          <p:cNvPr id="227" name="Google Shape;227;p30"/>
          <p:cNvGraphicFramePr/>
          <p:nvPr/>
        </p:nvGraphicFramePr>
        <p:xfrm>
          <a:off x="824025" y="2746850"/>
          <a:ext cx="3000000" cy="3000000"/>
        </p:xfrm>
        <a:graphic>
          <a:graphicData uri="http://schemas.openxmlformats.org/drawingml/2006/table">
            <a:tbl>
              <a:tblPr>
                <a:noFill/>
                <a:tableStyleId>{D4686AAF-F9CE-408E-8206-B00F05B95FC7}</a:tableStyleId>
              </a:tblPr>
              <a:tblGrid>
                <a:gridCol w="1145200"/>
                <a:gridCol w="1145200"/>
                <a:gridCol w="1145200"/>
              </a:tblGrid>
              <a:tr h="298050">
                <a:tc>
                  <a:txBody>
                    <a:bodyPr/>
                    <a:lstStyle/>
                    <a:p>
                      <a:pPr indent="0" lvl="0" marL="0" rtl="0" algn="l">
                        <a:spcBef>
                          <a:spcPts val="0"/>
                        </a:spcBef>
                        <a:spcAft>
                          <a:spcPts val="0"/>
                        </a:spcAft>
                        <a:buNone/>
                      </a:pPr>
                      <a:r>
                        <a:rPr lang="en" sz="1500">
                          <a:solidFill>
                            <a:srgbClr val="333333"/>
                          </a:solidFill>
                        </a:rPr>
                        <a:t>cos(</a:t>
                      </a:r>
                      <a:r>
                        <a:rPr lang="en" sz="1500">
                          <a:solidFill>
                            <a:srgbClr val="333333"/>
                          </a:solidFill>
                          <a:latin typeface="Georgia"/>
                          <a:ea typeface="Georgia"/>
                          <a:cs typeface="Georgia"/>
                          <a:sym typeface="Georgia"/>
                        </a:rPr>
                        <a:t>ωt+φ)</a:t>
                      </a:r>
                      <a:endParaRPr/>
                    </a:p>
                  </a:txBody>
                  <a:tcPr marT="91425" marB="91425" marR="91425" marL="91425"/>
                </a:tc>
                <a:tc>
                  <a:txBody>
                    <a:bodyPr/>
                    <a:lstStyle/>
                    <a:p>
                      <a:pPr indent="0" lvl="0" marL="0" rtl="0" algn="l">
                        <a:spcBef>
                          <a:spcPts val="0"/>
                        </a:spcBef>
                        <a:spcAft>
                          <a:spcPts val="0"/>
                        </a:spcAft>
                        <a:buNone/>
                      </a:pPr>
                      <a:r>
                        <a:rPr lang="en" sz="1500">
                          <a:solidFill>
                            <a:srgbClr val="333333"/>
                          </a:solidFill>
                        </a:rPr>
                        <a:t>sin(</a:t>
                      </a:r>
                      <a:r>
                        <a:rPr lang="en" sz="1500">
                          <a:solidFill>
                            <a:srgbClr val="333333"/>
                          </a:solidFill>
                          <a:latin typeface="Georgia"/>
                          <a:ea typeface="Georgia"/>
                          <a:cs typeface="Georgia"/>
                          <a:sym typeface="Georgia"/>
                        </a:rPr>
                        <a:t>ωt</a:t>
                      </a:r>
                      <a:r>
                        <a:rPr lang="en" sz="1500">
                          <a:solidFill>
                            <a:srgbClr val="333333"/>
                          </a:solidFill>
                          <a:latin typeface="Georgia"/>
                          <a:ea typeface="Georgia"/>
                          <a:cs typeface="Georgia"/>
                          <a:sym typeface="Georgia"/>
                        </a:rPr>
                        <a:t>+φ</a:t>
                      </a:r>
                      <a:r>
                        <a:rPr lang="en" sz="1500">
                          <a:solidFill>
                            <a:srgbClr val="333333"/>
                          </a:solidFill>
                          <a:latin typeface="Georgia"/>
                          <a:ea typeface="Georgia"/>
                          <a:cs typeface="Georgia"/>
                          <a:sym typeface="Georgia"/>
                        </a:rPr>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298050">
                <a:tc>
                  <a:txBody>
                    <a:bodyPr/>
                    <a:lstStyle/>
                    <a:p>
                      <a:pPr indent="0" lvl="0" marL="0" rtl="0" algn="l">
                        <a:spcBef>
                          <a:spcPts val="0"/>
                        </a:spcBef>
                        <a:spcAft>
                          <a:spcPts val="0"/>
                        </a:spcAft>
                        <a:buNone/>
                      </a:pPr>
                      <a:r>
                        <a:rPr lang="en" sz="1500">
                          <a:solidFill>
                            <a:srgbClr val="333333"/>
                          </a:solidFill>
                        </a:rPr>
                        <a:t>-sin(</a:t>
                      </a:r>
                      <a:r>
                        <a:rPr lang="en" sz="1500">
                          <a:solidFill>
                            <a:srgbClr val="333333"/>
                          </a:solidFill>
                          <a:latin typeface="Georgia"/>
                          <a:ea typeface="Georgia"/>
                          <a:cs typeface="Georgia"/>
                          <a:sym typeface="Georgia"/>
                        </a:rPr>
                        <a:t>ωt</a:t>
                      </a:r>
                      <a:r>
                        <a:rPr lang="en" sz="1500">
                          <a:solidFill>
                            <a:srgbClr val="333333"/>
                          </a:solidFill>
                          <a:latin typeface="Georgia"/>
                          <a:ea typeface="Georgia"/>
                          <a:cs typeface="Georgia"/>
                          <a:sym typeface="Georgia"/>
                        </a:rPr>
                        <a:t>+φ</a:t>
                      </a:r>
                      <a:r>
                        <a:rPr lang="en" sz="1500">
                          <a:solidFill>
                            <a:srgbClr val="333333"/>
                          </a:solidFill>
                          <a:latin typeface="Georgia"/>
                          <a:ea typeface="Georgia"/>
                          <a:cs typeface="Georgia"/>
                          <a:sym typeface="Georgia"/>
                        </a:rPr>
                        <a:t>)</a:t>
                      </a:r>
                      <a:endParaRPr/>
                    </a:p>
                  </a:txBody>
                  <a:tcPr marT="91425" marB="91425" marR="91425" marL="91425"/>
                </a:tc>
                <a:tc>
                  <a:txBody>
                    <a:bodyPr/>
                    <a:lstStyle/>
                    <a:p>
                      <a:pPr indent="0" lvl="0" marL="0" rtl="0" algn="l">
                        <a:spcBef>
                          <a:spcPts val="0"/>
                        </a:spcBef>
                        <a:spcAft>
                          <a:spcPts val="0"/>
                        </a:spcAft>
                        <a:buNone/>
                      </a:pPr>
                      <a:r>
                        <a:rPr lang="en" sz="1500">
                          <a:solidFill>
                            <a:srgbClr val="333333"/>
                          </a:solidFill>
                        </a:rPr>
                        <a:t>cos(</a:t>
                      </a:r>
                      <a:r>
                        <a:rPr lang="en" sz="1500">
                          <a:solidFill>
                            <a:srgbClr val="333333"/>
                          </a:solidFill>
                          <a:latin typeface="Georgia"/>
                          <a:ea typeface="Georgia"/>
                          <a:cs typeface="Georgia"/>
                          <a:sym typeface="Georgia"/>
                        </a:rPr>
                        <a:t>ωt+φ)</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29805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228" name="Google Shape;228;p30"/>
          <p:cNvSpPr txBox="1"/>
          <p:nvPr/>
        </p:nvSpPr>
        <p:spPr>
          <a:xfrm>
            <a:off x="5054150" y="3956550"/>
            <a:ext cx="3892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  </a:t>
            </a:r>
            <a:r>
              <a:rPr lang="en" sz="1500">
                <a:solidFill>
                  <a:srgbClr val="333333"/>
                </a:solidFill>
                <a:latin typeface="Georgia"/>
                <a:ea typeface="Georgia"/>
                <a:cs typeface="Georgia"/>
                <a:sym typeface="Georgia"/>
              </a:rPr>
              <a:t>ω  is the Earth’s angular velocity </a:t>
            </a:r>
            <a:endParaRPr sz="1500">
              <a:solidFill>
                <a:srgbClr val="333333"/>
              </a:solidFill>
              <a:latin typeface="Georgia"/>
              <a:ea typeface="Georgia"/>
              <a:cs typeface="Georgia"/>
              <a:sym typeface="Georgia"/>
            </a:endParaRPr>
          </a:p>
          <a:p>
            <a:pPr indent="0" lvl="0" marL="0" rtl="0" algn="l">
              <a:spcBef>
                <a:spcPts val="0"/>
              </a:spcBef>
              <a:spcAft>
                <a:spcPts val="0"/>
              </a:spcAft>
              <a:buNone/>
            </a:pPr>
            <a:r>
              <a:rPr lang="en" sz="1500">
                <a:solidFill>
                  <a:srgbClr val="333333"/>
                </a:solidFill>
                <a:latin typeface="Georgia"/>
                <a:ea typeface="Georgia"/>
                <a:cs typeface="Georgia"/>
                <a:sym typeface="Georgia"/>
              </a:rPr>
              <a:t>  φ is the angular constant</a:t>
            </a:r>
            <a:endParaRPr sz="1500">
              <a:solidFill>
                <a:srgbClr val="333333"/>
              </a:solidFill>
              <a:latin typeface="Georgia"/>
              <a:ea typeface="Georgia"/>
              <a:cs typeface="Georgia"/>
              <a:sym typeface="Georgia"/>
            </a:endParaRPr>
          </a:p>
        </p:txBody>
      </p:sp>
      <p:sp>
        <p:nvSpPr>
          <p:cNvPr id="229" name="Google Shape;229;p30"/>
          <p:cNvSpPr txBox="1"/>
          <p:nvPr/>
        </p:nvSpPr>
        <p:spPr>
          <a:xfrm>
            <a:off x="2603650" y="4556400"/>
            <a:ext cx="61773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ecef frame gif" id="230" name="Google Shape;230;p30"/>
          <p:cNvPicPr preferRelativeResize="0"/>
          <p:nvPr/>
        </p:nvPicPr>
        <p:blipFill>
          <a:blip r:embed="rId3">
            <a:alphaModFix/>
          </a:blip>
          <a:stretch>
            <a:fillRect/>
          </a:stretch>
        </p:blipFill>
        <p:spPr>
          <a:xfrm>
            <a:off x="5169050" y="574650"/>
            <a:ext cx="3777900" cy="30589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473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Calculating Sun Vector</a:t>
            </a:r>
            <a:endParaRPr b="0" sz="2800"/>
          </a:p>
          <a:p>
            <a:pPr indent="0" lvl="0" marL="0" rtl="0" algn="l">
              <a:spcBef>
                <a:spcPts val="0"/>
              </a:spcBef>
              <a:spcAft>
                <a:spcPts val="0"/>
              </a:spcAft>
              <a:buNone/>
            </a:pPr>
            <a:r>
              <a:t/>
            </a:r>
            <a:endParaRPr sz="2800"/>
          </a:p>
        </p:txBody>
      </p:sp>
      <p:sp>
        <p:nvSpPr>
          <p:cNvPr id="236" name="Google Shape;236;p31"/>
          <p:cNvSpPr txBox="1"/>
          <p:nvPr/>
        </p:nvSpPr>
        <p:spPr>
          <a:xfrm>
            <a:off x="971950" y="2131450"/>
            <a:ext cx="47331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a:t>
            </a:r>
            <a:r>
              <a:rPr b="1" baseline="-25000" lang="en" sz="2000"/>
              <a:t>sun</a:t>
            </a:r>
            <a:r>
              <a:rPr b="1" baseline="30000" lang="en" sz="2000"/>
              <a:t>ECEF</a:t>
            </a:r>
            <a:r>
              <a:rPr b="1" baseline="-25000" lang="en" sz="2000"/>
              <a:t> </a:t>
            </a:r>
            <a:r>
              <a:rPr b="1" lang="en" sz="2000"/>
              <a:t>=  </a:t>
            </a:r>
            <a:r>
              <a:rPr b="1" lang="en" sz="2000"/>
              <a:t>T</a:t>
            </a:r>
            <a:r>
              <a:rPr b="1" baseline="-25000" lang="en" sz="2000"/>
              <a:t>ECI</a:t>
            </a:r>
            <a:r>
              <a:rPr b="1" baseline="30000" lang="en" sz="2000"/>
              <a:t>ECEF</a:t>
            </a:r>
            <a:r>
              <a:rPr b="1" lang="en" sz="2000"/>
              <a:t>.T </a:t>
            </a:r>
            <a:r>
              <a:rPr b="1" baseline="-25000" lang="en" sz="2000"/>
              <a:t>ecliptic</a:t>
            </a:r>
            <a:r>
              <a:rPr b="1" baseline="30000" lang="en" sz="2000"/>
              <a:t>ECI</a:t>
            </a:r>
            <a:r>
              <a:rPr b="1" lang="en" sz="2000"/>
              <a:t> .V</a:t>
            </a:r>
            <a:r>
              <a:rPr b="1" baseline="-25000" lang="en" sz="2000"/>
              <a:t>sun</a:t>
            </a:r>
            <a:r>
              <a:rPr b="1" baseline="30000" lang="en" sz="2000"/>
              <a:t>ecliptic</a:t>
            </a:r>
            <a:endParaRPr b="1" baseline="30000" sz="2000"/>
          </a:p>
          <a:p>
            <a:pPr indent="0" lvl="0" marL="0" rtl="0" algn="l">
              <a:spcBef>
                <a:spcPts val="0"/>
              </a:spcBef>
              <a:spcAft>
                <a:spcPts val="0"/>
              </a:spcAft>
              <a:buNone/>
            </a:pPr>
            <a:r>
              <a:rPr b="1" lang="en" sz="2000"/>
              <a:t> </a:t>
            </a:r>
            <a:endParaRPr b="1" sz="2000"/>
          </a:p>
          <a:p>
            <a:pPr indent="0" lvl="0" marL="0" rtl="0" algn="l">
              <a:spcBef>
                <a:spcPts val="0"/>
              </a:spcBef>
              <a:spcAft>
                <a:spcPts val="0"/>
              </a:spcAft>
              <a:buNone/>
            </a:pPr>
            <a:r>
              <a:t/>
            </a:r>
            <a:endParaRPr sz="2000"/>
          </a:p>
        </p:txBody>
      </p:sp>
      <p:sp>
        <p:nvSpPr>
          <p:cNvPr id="237" name="Google Shape;237;p31"/>
          <p:cNvSpPr txBox="1"/>
          <p:nvPr/>
        </p:nvSpPr>
        <p:spPr>
          <a:xfrm>
            <a:off x="2603650" y="4556400"/>
            <a:ext cx="61773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318525" y="1307225"/>
            <a:ext cx="2329800" cy="15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Calculating </a:t>
            </a:r>
            <a:r>
              <a:rPr lang="en" sz="2800"/>
              <a:t>Satellite Vector</a:t>
            </a:r>
            <a:endParaRPr b="0" sz="2800"/>
          </a:p>
        </p:txBody>
      </p:sp>
      <p:pic>
        <p:nvPicPr>
          <p:cNvPr id="243" name="Google Shape;243;p32"/>
          <p:cNvPicPr preferRelativeResize="0"/>
          <p:nvPr/>
        </p:nvPicPr>
        <p:blipFill>
          <a:blip r:embed="rId3">
            <a:alphaModFix/>
          </a:blip>
          <a:stretch>
            <a:fillRect/>
          </a:stretch>
        </p:blipFill>
        <p:spPr>
          <a:xfrm>
            <a:off x="2707950" y="873525"/>
            <a:ext cx="6436050" cy="3396455"/>
          </a:xfrm>
          <a:prstGeom prst="rect">
            <a:avLst/>
          </a:prstGeom>
          <a:noFill/>
          <a:ln>
            <a:noFill/>
          </a:ln>
        </p:spPr>
      </p:pic>
      <p:sp>
        <p:nvSpPr>
          <p:cNvPr id="244" name="Google Shape;244;p32"/>
          <p:cNvSpPr txBox="1"/>
          <p:nvPr/>
        </p:nvSpPr>
        <p:spPr>
          <a:xfrm>
            <a:off x="498400" y="4266325"/>
            <a:ext cx="8423100" cy="7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In the next few slides we will visulaize the different parameters needed to define a satellite’s orbit.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3"/>
          <p:cNvPicPr preferRelativeResize="0"/>
          <p:nvPr/>
        </p:nvPicPr>
        <p:blipFill>
          <a:blip r:embed="rId3">
            <a:alphaModFix/>
          </a:blip>
          <a:stretch>
            <a:fillRect/>
          </a:stretch>
        </p:blipFill>
        <p:spPr>
          <a:xfrm>
            <a:off x="-2225" y="0"/>
            <a:ext cx="9148464" cy="5143500"/>
          </a:xfrm>
          <a:prstGeom prst="rect">
            <a:avLst/>
          </a:prstGeom>
          <a:noFill/>
          <a:ln>
            <a:noFill/>
          </a:ln>
        </p:spPr>
      </p:pic>
      <p:sp>
        <p:nvSpPr>
          <p:cNvPr id="250" name="Google Shape;250;p33"/>
          <p:cNvSpPr txBox="1"/>
          <p:nvPr/>
        </p:nvSpPr>
        <p:spPr>
          <a:xfrm>
            <a:off x="3269500" y="1036675"/>
            <a:ext cx="25518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far the satellite 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4"/>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256" name="Google Shape;256;p34"/>
          <p:cNvSpPr txBox="1"/>
          <p:nvPr/>
        </p:nvSpPr>
        <p:spPr>
          <a:xfrm>
            <a:off x="3000375" y="1246000"/>
            <a:ext cx="2163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elliptic the orbit 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5"/>
          <p:cNvPicPr preferRelativeResize="0"/>
          <p:nvPr/>
        </p:nvPicPr>
        <p:blipFill>
          <a:blip r:embed="rId3">
            <a:alphaModFix/>
          </a:blip>
          <a:stretch>
            <a:fillRect/>
          </a:stretch>
        </p:blipFill>
        <p:spPr>
          <a:xfrm>
            <a:off x="0" y="2519"/>
            <a:ext cx="9144001" cy="5140980"/>
          </a:xfrm>
          <a:prstGeom prst="rect">
            <a:avLst/>
          </a:prstGeom>
          <a:noFill/>
          <a:ln>
            <a:noFill/>
          </a:ln>
        </p:spPr>
      </p:pic>
      <p:sp>
        <p:nvSpPr>
          <p:cNvPr id="262" name="Google Shape;262;p35"/>
          <p:cNvSpPr txBox="1"/>
          <p:nvPr/>
        </p:nvSpPr>
        <p:spPr>
          <a:xfrm>
            <a:off x="2980450" y="1236025"/>
            <a:ext cx="1884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Inclination of orbit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727800" y="1276750"/>
            <a:ext cx="7688400" cy="74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a:latin typeface="Roboto"/>
                <a:ea typeface="Roboto"/>
                <a:cs typeface="Roboto"/>
                <a:sym typeface="Roboto"/>
              </a:rPr>
              <a:t>Preliminaries</a:t>
            </a:r>
            <a:endParaRPr>
              <a:latin typeface="Roboto"/>
              <a:ea typeface="Roboto"/>
              <a:cs typeface="Roboto"/>
              <a:sym typeface="Roboto"/>
            </a:endParaRPr>
          </a:p>
        </p:txBody>
      </p:sp>
      <p:sp>
        <p:nvSpPr>
          <p:cNvPr id="143" name="Google Shape;143;p18"/>
          <p:cNvSpPr txBox="1"/>
          <p:nvPr/>
        </p:nvSpPr>
        <p:spPr>
          <a:xfrm>
            <a:off x="727800" y="1801500"/>
            <a:ext cx="7688400" cy="3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Transits?</a:t>
            </a:r>
            <a:endParaRPr b="1" sz="1800"/>
          </a:p>
          <a:p>
            <a:pPr indent="0" lvl="0" marL="0" rtl="0" algn="l">
              <a:spcBef>
                <a:spcPts val="0"/>
              </a:spcBef>
              <a:spcAft>
                <a:spcPts val="0"/>
              </a:spcAft>
              <a:buNone/>
            </a:pPr>
            <a:r>
              <a:t/>
            </a:r>
            <a:endParaRPr sz="1800">
              <a:solidFill>
                <a:srgbClr val="333333"/>
              </a:solidFill>
              <a:highlight>
                <a:srgbClr val="FFFFFF"/>
              </a:highlight>
            </a:endParaRPr>
          </a:p>
          <a:p>
            <a:pPr indent="0" lvl="0" marL="0" rtl="0" algn="l">
              <a:spcBef>
                <a:spcPts val="0"/>
              </a:spcBef>
              <a:spcAft>
                <a:spcPts val="0"/>
              </a:spcAft>
              <a:buNone/>
            </a:pPr>
            <a:r>
              <a:rPr lang="en" sz="1800"/>
              <a:t>A transit occurs when one object appears to pass in front of another object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solidFill>
                <a:srgbClr val="333333"/>
              </a:solidFill>
              <a:highlight>
                <a:srgbClr val="FFFFFF"/>
              </a:highlight>
            </a:endParaRPr>
          </a:p>
          <a:p>
            <a:pPr indent="0" lvl="0" marL="0" rtl="0" algn="l">
              <a:spcBef>
                <a:spcPts val="0"/>
              </a:spcBef>
              <a:spcAft>
                <a:spcPts val="0"/>
              </a:spcAft>
              <a:buNone/>
            </a:pPr>
            <a:r>
              <a:t/>
            </a:r>
            <a:endParaRPr sz="1800">
              <a:solidFill>
                <a:srgbClr val="333333"/>
              </a:solidFill>
              <a:highlight>
                <a:srgbClr val="FFFFFF"/>
              </a:highlight>
            </a:endParaRPr>
          </a:p>
          <a:p>
            <a:pPr indent="0" lvl="0" marL="0" rtl="0" algn="l">
              <a:spcBef>
                <a:spcPts val="0"/>
              </a:spcBef>
              <a:spcAft>
                <a:spcPts val="0"/>
              </a:spcAft>
              <a:buNone/>
            </a:pPr>
            <a:r>
              <a:t/>
            </a:r>
            <a:endParaRPr sz="2400">
              <a:solidFill>
                <a:srgbClr val="333333"/>
              </a:solidFill>
              <a:highlight>
                <a:srgbClr val="FFFFFF"/>
              </a:highlight>
            </a:endParaRPr>
          </a:p>
          <a:p>
            <a:pPr indent="0" lvl="0" marL="0" rtl="0" algn="l">
              <a:spcBef>
                <a:spcPts val="0"/>
              </a:spcBef>
              <a:spcAft>
                <a:spcPts val="0"/>
              </a:spcAft>
              <a:buNone/>
            </a:pPr>
            <a:r>
              <a:t/>
            </a:r>
            <a:endParaRPr sz="2400">
              <a:solidFill>
                <a:srgbClr val="333333"/>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6"/>
          <p:cNvPicPr preferRelativeResize="0"/>
          <p:nvPr/>
        </p:nvPicPr>
        <p:blipFill>
          <a:blip r:embed="rId3">
            <a:alphaModFix/>
          </a:blip>
          <a:stretch>
            <a:fillRect/>
          </a:stretch>
        </p:blipFill>
        <p:spPr>
          <a:xfrm>
            <a:off x="0" y="2519"/>
            <a:ext cx="9144001" cy="5140980"/>
          </a:xfrm>
          <a:prstGeom prst="rect">
            <a:avLst/>
          </a:prstGeom>
          <a:noFill/>
          <a:ln>
            <a:noFill/>
          </a:ln>
        </p:spPr>
      </p:pic>
      <p:sp>
        <p:nvSpPr>
          <p:cNvPr id="268" name="Google Shape;268;p36"/>
          <p:cNvSpPr txBox="1"/>
          <p:nvPr/>
        </p:nvSpPr>
        <p:spPr>
          <a:xfrm>
            <a:off x="2900700" y="1265950"/>
            <a:ext cx="18639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Angl of the inclination axis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729450" y="1271150"/>
            <a:ext cx="67740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Where do we get the Satellite Orbital data?</a:t>
            </a:r>
            <a:endParaRPr sz="2800"/>
          </a:p>
        </p:txBody>
      </p:sp>
      <p:sp>
        <p:nvSpPr>
          <p:cNvPr id="274" name="Google Shape;274;p37"/>
          <p:cNvSpPr txBox="1"/>
          <p:nvPr/>
        </p:nvSpPr>
        <p:spPr>
          <a:xfrm>
            <a:off x="2603650" y="4556400"/>
            <a:ext cx="61773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nvSpPr>
        <p:spPr>
          <a:xfrm>
            <a:off x="910700" y="2514025"/>
            <a:ext cx="7870200" cy="23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TWO LINE ELEMENTS</a:t>
            </a:r>
            <a:endParaRPr b="1"/>
          </a:p>
          <a:p>
            <a:pPr indent="0" lvl="0" marL="0" rtl="0" algn="l">
              <a:spcBef>
                <a:spcPts val="0"/>
              </a:spcBef>
              <a:spcAft>
                <a:spcPts val="0"/>
              </a:spcAft>
              <a:buNone/>
            </a:pPr>
            <a:r>
              <a:rPr lang="en"/>
              <a:t>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FF"/>
                </a:highlight>
              </a:rPr>
              <a:t>    ISS</a:t>
            </a:r>
            <a:br>
              <a:rPr lang="en">
                <a:highlight>
                  <a:srgbClr val="FFFFFF"/>
                </a:highlight>
              </a:rPr>
            </a:br>
            <a:r>
              <a:rPr lang="en">
                <a:highlight>
                  <a:srgbClr val="FFFFFF"/>
                </a:highlight>
              </a:rPr>
              <a:t>    1 25544U 98067A   18087.69548005  .00016717  00000-0  10270-3 0  9008</a:t>
            </a:r>
            <a:br>
              <a:rPr lang="en">
                <a:highlight>
                  <a:srgbClr val="FFFFFF"/>
                </a:highlight>
              </a:rPr>
            </a:br>
            <a:r>
              <a:rPr lang="en">
                <a:highlight>
                  <a:srgbClr val="FFFFFF"/>
                </a:highlight>
              </a:rPr>
              <a:t>    2 25544  51.6413  59.9899 0001781 276.9125  83.1825 15.54162944 25993</a:t>
            </a:r>
            <a:endParaRPr>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8"/>
          <p:cNvSpPr txBox="1"/>
          <p:nvPr/>
        </p:nvSpPr>
        <p:spPr>
          <a:xfrm>
            <a:off x="2603650" y="4556400"/>
            <a:ext cx="61773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8"/>
          <p:cNvPicPr preferRelativeResize="0"/>
          <p:nvPr/>
        </p:nvPicPr>
        <p:blipFill rotWithShape="1">
          <a:blip r:embed="rId3">
            <a:alphaModFix/>
          </a:blip>
          <a:srcRect b="0" l="0" r="0" t="0"/>
          <a:stretch/>
        </p:blipFill>
        <p:spPr>
          <a:xfrm>
            <a:off x="492738" y="1676378"/>
            <a:ext cx="8158525" cy="3173425"/>
          </a:xfrm>
          <a:prstGeom prst="rect">
            <a:avLst/>
          </a:prstGeom>
          <a:noFill/>
          <a:ln>
            <a:noFill/>
          </a:ln>
        </p:spPr>
      </p:pic>
      <p:sp>
        <p:nvSpPr>
          <p:cNvPr id="282" name="Google Shape;282;p38"/>
          <p:cNvSpPr txBox="1"/>
          <p:nvPr/>
        </p:nvSpPr>
        <p:spPr>
          <a:xfrm>
            <a:off x="492750" y="1269850"/>
            <a:ext cx="48945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Two Line Elements</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679825" y="1282925"/>
            <a:ext cx="2097900" cy="12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of interest</a:t>
            </a:r>
            <a:endParaRPr/>
          </a:p>
        </p:txBody>
      </p:sp>
      <p:sp>
        <p:nvSpPr>
          <p:cNvPr id="288" name="Google Shape;288;p39"/>
          <p:cNvSpPr txBox="1"/>
          <p:nvPr/>
        </p:nvSpPr>
        <p:spPr>
          <a:xfrm>
            <a:off x="679825" y="2354000"/>
            <a:ext cx="2392200" cy="24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Verdana"/>
                <a:ea typeface="Verdana"/>
                <a:cs typeface="Verdana"/>
                <a:sym typeface="Verdana"/>
              </a:rPr>
              <a:t>The location of interest is the point of intersection between transit vector and the surface of the Earth.</a:t>
            </a:r>
            <a:endParaRPr sz="1800">
              <a:latin typeface="Verdana"/>
              <a:ea typeface="Verdana"/>
              <a:cs typeface="Verdana"/>
              <a:sym typeface="Verdana"/>
            </a:endParaRPr>
          </a:p>
        </p:txBody>
      </p:sp>
      <p:pic>
        <p:nvPicPr>
          <p:cNvPr id="289" name="Google Shape;289;p39"/>
          <p:cNvPicPr preferRelativeResize="0"/>
          <p:nvPr/>
        </p:nvPicPr>
        <p:blipFill>
          <a:blip r:embed="rId3">
            <a:alphaModFix/>
          </a:blip>
          <a:stretch>
            <a:fillRect/>
          </a:stretch>
        </p:blipFill>
        <p:spPr>
          <a:xfrm>
            <a:off x="3072025" y="564950"/>
            <a:ext cx="6013174" cy="4518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 of interest</a:t>
            </a:r>
            <a:endParaRPr/>
          </a:p>
        </p:txBody>
      </p:sp>
      <p:sp>
        <p:nvSpPr>
          <p:cNvPr id="295" name="Google Shape;295;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Location of interest  will give us</a:t>
            </a:r>
            <a:r>
              <a:rPr b="1" lang="en" sz="1800"/>
              <a:t> lat &amp; lon and time</a:t>
            </a:r>
            <a:r>
              <a:rPr lang="en" sz="1800"/>
              <a:t>.</a:t>
            </a:r>
            <a:endParaRPr sz="1800"/>
          </a:p>
          <a:p>
            <a:pPr indent="0" lvl="0" marL="0" rtl="0" algn="l">
              <a:spcBef>
                <a:spcPts val="1600"/>
              </a:spcBef>
              <a:spcAft>
                <a:spcPts val="1600"/>
              </a:spcAft>
              <a:buNone/>
            </a:pPr>
            <a:r>
              <a:rPr lang="en" sz="1800"/>
              <a:t>That means, if we go to the specified lat lon and capture the image of the sun at  specified time, we will be able to see the satellite in the captured image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679825" y="1251225"/>
            <a:ext cx="727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Equations</a:t>
            </a:r>
            <a:endParaRPr sz="2400"/>
          </a:p>
        </p:txBody>
      </p:sp>
      <p:pic>
        <p:nvPicPr>
          <p:cNvPr id="301" name="Google Shape;301;p41"/>
          <p:cNvPicPr preferRelativeResize="0"/>
          <p:nvPr/>
        </p:nvPicPr>
        <p:blipFill>
          <a:blip r:embed="rId3">
            <a:alphaModFix/>
          </a:blip>
          <a:stretch>
            <a:fillRect/>
          </a:stretch>
        </p:blipFill>
        <p:spPr>
          <a:xfrm>
            <a:off x="2743020" y="540700"/>
            <a:ext cx="6024799" cy="451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679825" y="1251225"/>
            <a:ext cx="7272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Cases</a:t>
            </a:r>
            <a:endParaRPr sz="2800"/>
          </a:p>
        </p:txBody>
      </p:sp>
      <p:pic>
        <p:nvPicPr>
          <p:cNvPr id="307" name="Google Shape;307;p42"/>
          <p:cNvPicPr preferRelativeResize="0"/>
          <p:nvPr/>
        </p:nvPicPr>
        <p:blipFill>
          <a:blip r:embed="rId3">
            <a:alphaModFix/>
          </a:blip>
          <a:stretch>
            <a:fillRect/>
          </a:stretch>
        </p:blipFill>
        <p:spPr>
          <a:xfrm>
            <a:off x="2295150" y="1004000"/>
            <a:ext cx="6848851" cy="3324400"/>
          </a:xfrm>
          <a:prstGeom prst="rect">
            <a:avLst/>
          </a:prstGeom>
          <a:noFill/>
          <a:ln>
            <a:noFill/>
          </a:ln>
        </p:spPr>
      </p:pic>
      <p:sp>
        <p:nvSpPr>
          <p:cNvPr id="308" name="Google Shape;308;p42"/>
          <p:cNvSpPr txBox="1"/>
          <p:nvPr/>
        </p:nvSpPr>
        <p:spPr>
          <a:xfrm>
            <a:off x="679825" y="1885525"/>
            <a:ext cx="1474200" cy="28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There are three different cases based on the location of satellite and sun.</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3"/>
          <p:cNvSpPr txBox="1"/>
          <p:nvPr/>
        </p:nvSpPr>
        <p:spPr>
          <a:xfrm>
            <a:off x="811525" y="1337300"/>
            <a:ext cx="4686300" cy="6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Results</a:t>
            </a:r>
            <a:endParaRPr b="1" sz="3000"/>
          </a:p>
        </p:txBody>
      </p:sp>
      <p:sp>
        <p:nvSpPr>
          <p:cNvPr id="314" name="Google Shape;314;p43"/>
          <p:cNvSpPr txBox="1"/>
          <p:nvPr/>
        </p:nvSpPr>
        <p:spPr>
          <a:xfrm>
            <a:off x="914400" y="2251700"/>
            <a:ext cx="7703700" cy="25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List of all the (time and location) points which describes when and where we </a:t>
            </a:r>
            <a:r>
              <a:rPr lang="en" sz="1800">
                <a:solidFill>
                  <a:srgbClr val="FFFFFF"/>
                </a:solidFill>
              </a:rPr>
              <a:t>can</a:t>
            </a:r>
            <a:r>
              <a:rPr lang="en" sz="1800">
                <a:solidFill>
                  <a:srgbClr val="FFFFFF"/>
                </a:solidFill>
              </a:rPr>
              <a:t> capture the transits.</a:t>
            </a: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167625" y="-148350"/>
            <a:ext cx="9311625" cy="5641099"/>
          </a:xfrm>
          <a:prstGeom prst="rect">
            <a:avLst/>
          </a:prstGeom>
          <a:noFill/>
          <a:ln>
            <a:noFill/>
          </a:ln>
        </p:spPr>
      </p:pic>
      <p:sp>
        <p:nvSpPr>
          <p:cNvPr id="320" name="Google Shape;320;p44"/>
          <p:cNvSpPr txBox="1"/>
          <p:nvPr/>
        </p:nvSpPr>
        <p:spPr>
          <a:xfrm>
            <a:off x="795250" y="4393100"/>
            <a:ext cx="28476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Satellite- ISS (ZARYA)</a:t>
            </a:r>
            <a:endParaRPr b="1"/>
          </a:p>
          <a:p>
            <a:pPr indent="0" lvl="0" marL="0" rtl="0" algn="l">
              <a:spcBef>
                <a:spcPts val="0"/>
              </a:spcBef>
              <a:spcAft>
                <a:spcPts val="0"/>
              </a:spcAft>
              <a:buNone/>
            </a:pPr>
            <a:r>
              <a:rPr lang="en"/>
              <a:t>Sub satellite points</a:t>
            </a:r>
            <a:endParaRPr/>
          </a:p>
        </p:txBody>
      </p:sp>
      <p:sp>
        <p:nvSpPr>
          <p:cNvPr id="321" name="Google Shape;321;p44"/>
          <p:cNvSpPr txBox="1"/>
          <p:nvPr/>
        </p:nvSpPr>
        <p:spPr>
          <a:xfrm>
            <a:off x="1744425" y="2629475"/>
            <a:ext cx="8466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SUN</a:t>
            </a:r>
            <a:endParaRPr b="1"/>
          </a:p>
        </p:txBody>
      </p:sp>
      <p:sp>
        <p:nvSpPr>
          <p:cNvPr id="322" name="Google Shape;322;p44"/>
          <p:cNvSpPr txBox="1"/>
          <p:nvPr/>
        </p:nvSpPr>
        <p:spPr>
          <a:xfrm>
            <a:off x="4306175" y="3787850"/>
            <a:ext cx="3199800" cy="14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
          <p:cNvSpPr txBox="1"/>
          <p:nvPr/>
        </p:nvSpPr>
        <p:spPr>
          <a:xfrm>
            <a:off x="3706875" y="4123675"/>
            <a:ext cx="4531500" cy="10200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 </a:t>
            </a:r>
            <a:r>
              <a:rPr lang="en">
                <a:solidFill>
                  <a:srgbClr val="FFFF00"/>
                </a:solidFill>
              </a:rPr>
              <a:t>SUN’S PATH OVER EARTH’S SURFACE</a:t>
            </a:r>
            <a:endParaRPr>
              <a:solidFill>
                <a:srgbClr val="FFFF00"/>
              </a:solidFill>
            </a:endParaRPr>
          </a:p>
          <a:p>
            <a:pPr indent="0" lvl="0" marL="0" rtl="0" algn="l">
              <a:spcBef>
                <a:spcPts val="0"/>
              </a:spcBef>
              <a:spcAft>
                <a:spcPts val="0"/>
              </a:spcAft>
              <a:buClr>
                <a:srgbClr val="000000"/>
              </a:buClr>
              <a:buSzPts val="1100"/>
              <a:buFont typeface="Arial"/>
              <a:buNone/>
            </a:pPr>
            <a:r>
              <a:rPr lang="en">
                <a:solidFill>
                  <a:srgbClr val="0B5394"/>
                </a:solidFill>
              </a:rPr>
              <a:t>--- </a:t>
            </a:r>
            <a:r>
              <a:rPr lang="en">
                <a:solidFill>
                  <a:srgbClr val="0B5394"/>
                </a:solidFill>
              </a:rPr>
              <a:t>SATELLITE’S </a:t>
            </a:r>
            <a:r>
              <a:rPr lang="en">
                <a:solidFill>
                  <a:srgbClr val="0B5394"/>
                </a:solidFill>
              </a:rPr>
              <a:t> PATH OVER EARTH’S SURFACE</a:t>
            </a:r>
            <a:endParaRPr>
              <a:solidFill>
                <a:srgbClr val="0B5394"/>
              </a:solidFill>
            </a:endParaRPr>
          </a:p>
          <a:p>
            <a:pPr indent="0" lvl="0" marL="0" rtl="0" algn="l">
              <a:spcBef>
                <a:spcPts val="0"/>
              </a:spcBef>
              <a:spcAft>
                <a:spcPts val="0"/>
              </a:spcAft>
              <a:buClr>
                <a:srgbClr val="000000"/>
              </a:buClr>
              <a:buSzPts val="1100"/>
              <a:buFont typeface="Arial"/>
              <a:buNone/>
            </a:pPr>
            <a:r>
              <a:t/>
            </a:r>
            <a:endParaRPr>
              <a:solidFill>
                <a:srgbClr val="FFFF00"/>
              </a:solidFill>
            </a:endParaRPr>
          </a:p>
          <a:p>
            <a:pPr indent="0" lvl="0" marL="0" rtl="0" algn="l">
              <a:spcBef>
                <a:spcPts val="0"/>
              </a:spcBef>
              <a:spcAft>
                <a:spcPts val="0"/>
              </a:spcAft>
              <a:buNone/>
            </a:pPr>
            <a:r>
              <a:t/>
            </a:r>
            <a:endParaRPr>
              <a:solidFill>
                <a:srgbClr val="FFFF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45"/>
          <p:cNvPicPr preferRelativeResize="0"/>
          <p:nvPr/>
        </p:nvPicPr>
        <p:blipFill>
          <a:blip r:embed="rId3">
            <a:alphaModFix/>
          </a:blip>
          <a:stretch>
            <a:fillRect/>
          </a:stretch>
        </p:blipFill>
        <p:spPr>
          <a:xfrm>
            <a:off x="-99075" y="-144775"/>
            <a:ext cx="9437375" cy="6167450"/>
          </a:xfrm>
          <a:prstGeom prst="rect">
            <a:avLst/>
          </a:prstGeom>
          <a:noFill/>
          <a:ln>
            <a:noFill/>
          </a:ln>
        </p:spPr>
      </p:pic>
      <p:sp>
        <p:nvSpPr>
          <p:cNvPr id="329" name="Google Shape;329;p45"/>
          <p:cNvSpPr txBox="1"/>
          <p:nvPr/>
        </p:nvSpPr>
        <p:spPr>
          <a:xfrm>
            <a:off x="5066550" y="3065575"/>
            <a:ext cx="12441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Transit locations</a:t>
            </a:r>
            <a:endParaRPr b="1"/>
          </a:p>
        </p:txBody>
      </p:sp>
      <p:sp>
        <p:nvSpPr>
          <p:cNvPr id="330" name="Google Shape;330;p45"/>
          <p:cNvSpPr txBox="1"/>
          <p:nvPr/>
        </p:nvSpPr>
        <p:spPr>
          <a:xfrm>
            <a:off x="820900" y="4630425"/>
            <a:ext cx="7056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SUN</a:t>
            </a:r>
            <a:endParaRPr b="1"/>
          </a:p>
        </p:txBody>
      </p:sp>
      <p:sp>
        <p:nvSpPr>
          <p:cNvPr id="331" name="Google Shape;331;p45"/>
          <p:cNvSpPr txBox="1"/>
          <p:nvPr/>
        </p:nvSpPr>
        <p:spPr>
          <a:xfrm>
            <a:off x="2500800" y="5028225"/>
            <a:ext cx="55959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SITE’S WERE WE CAN CAPTURE THE SOLAR TRANSIT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7800" y="1276750"/>
            <a:ext cx="7688400" cy="74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a:latin typeface="Roboto"/>
                <a:ea typeface="Roboto"/>
                <a:cs typeface="Roboto"/>
                <a:sym typeface="Roboto"/>
              </a:rPr>
              <a:t>Preliminaries</a:t>
            </a:r>
            <a:endParaRPr>
              <a:latin typeface="Roboto"/>
              <a:ea typeface="Roboto"/>
              <a:cs typeface="Roboto"/>
              <a:sym typeface="Roboto"/>
            </a:endParaRPr>
          </a:p>
        </p:txBody>
      </p:sp>
      <p:sp>
        <p:nvSpPr>
          <p:cNvPr id="149" name="Google Shape;149;p19"/>
          <p:cNvSpPr txBox="1"/>
          <p:nvPr/>
        </p:nvSpPr>
        <p:spPr>
          <a:xfrm>
            <a:off x="727800" y="1801500"/>
            <a:ext cx="2285400" cy="18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Ecliptic Plane?</a:t>
            </a:r>
            <a:endParaRPr sz="1800"/>
          </a:p>
          <a:p>
            <a:pPr indent="0" lvl="0" marL="0" rtl="0" algn="l">
              <a:spcBef>
                <a:spcPts val="0"/>
              </a:spcBef>
              <a:spcAft>
                <a:spcPts val="0"/>
              </a:spcAft>
              <a:buNone/>
            </a:pPr>
            <a:r>
              <a:t/>
            </a:r>
            <a:endParaRPr sz="1800">
              <a:solidFill>
                <a:srgbClr val="333333"/>
              </a:solidFill>
              <a:highlight>
                <a:schemeClr val="lt1"/>
              </a:highlight>
            </a:endParaRPr>
          </a:p>
          <a:p>
            <a:pPr indent="0" lvl="0" marL="0" rtl="0" algn="l">
              <a:spcBef>
                <a:spcPts val="0"/>
              </a:spcBef>
              <a:spcAft>
                <a:spcPts val="0"/>
              </a:spcAft>
              <a:buNone/>
            </a:pPr>
            <a:r>
              <a:rPr lang="en" sz="1800"/>
              <a:t>Ecliptic plane is a plane of the Earth’s orbit around sun</a:t>
            </a:r>
            <a:endParaRPr sz="1800">
              <a:highlight>
                <a:schemeClr val="lt1"/>
              </a:highlight>
            </a:endParaRPr>
          </a:p>
          <a:p>
            <a:pPr indent="0" lvl="0" marL="0" rtl="0" algn="l">
              <a:spcBef>
                <a:spcPts val="0"/>
              </a:spcBef>
              <a:spcAft>
                <a:spcPts val="0"/>
              </a:spcAft>
              <a:buNone/>
            </a:pPr>
            <a:r>
              <a:t/>
            </a:r>
            <a:endParaRPr b="1" sz="1800"/>
          </a:p>
        </p:txBody>
      </p:sp>
      <p:pic>
        <p:nvPicPr>
          <p:cNvPr id="150" name="Google Shape;150;p19"/>
          <p:cNvPicPr preferRelativeResize="0"/>
          <p:nvPr/>
        </p:nvPicPr>
        <p:blipFill>
          <a:blip r:embed="rId3">
            <a:alphaModFix/>
          </a:blip>
          <a:stretch>
            <a:fillRect/>
          </a:stretch>
        </p:blipFill>
        <p:spPr>
          <a:xfrm>
            <a:off x="3154500" y="411950"/>
            <a:ext cx="5931950" cy="441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46"/>
          <p:cNvPicPr preferRelativeResize="0"/>
          <p:nvPr/>
        </p:nvPicPr>
        <p:blipFill>
          <a:blip r:embed="rId3">
            <a:alphaModFix/>
          </a:blip>
          <a:stretch>
            <a:fillRect/>
          </a:stretch>
        </p:blipFill>
        <p:spPr>
          <a:xfrm>
            <a:off x="0" y="-224775"/>
            <a:ext cx="9144001" cy="5637966"/>
          </a:xfrm>
          <a:prstGeom prst="rect">
            <a:avLst/>
          </a:prstGeom>
          <a:noFill/>
          <a:ln>
            <a:noFill/>
          </a:ln>
        </p:spPr>
      </p:pic>
      <p:sp>
        <p:nvSpPr>
          <p:cNvPr id="337" name="Google Shape;337;p46"/>
          <p:cNvSpPr txBox="1"/>
          <p:nvPr/>
        </p:nvSpPr>
        <p:spPr>
          <a:xfrm>
            <a:off x="5246400" y="3851900"/>
            <a:ext cx="3897600" cy="12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The transit </a:t>
            </a:r>
            <a:r>
              <a:rPr b="1" lang="en" sz="1800"/>
              <a:t>nearest </a:t>
            </a:r>
            <a:r>
              <a:rPr b="1" lang="en" sz="1800"/>
              <a:t>to IIT Indore  on April 4th occuring near Ujjain</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27800" y="1276750"/>
            <a:ext cx="7688400" cy="74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a:latin typeface="Roboto"/>
                <a:ea typeface="Roboto"/>
                <a:cs typeface="Roboto"/>
                <a:sym typeface="Roboto"/>
              </a:rPr>
              <a:t>Motivation</a:t>
            </a:r>
            <a:endParaRPr>
              <a:latin typeface="Roboto"/>
              <a:ea typeface="Roboto"/>
              <a:cs typeface="Roboto"/>
              <a:sym typeface="Roboto"/>
            </a:endParaRPr>
          </a:p>
        </p:txBody>
      </p:sp>
      <p:sp>
        <p:nvSpPr>
          <p:cNvPr id="156" name="Google Shape;156;p20"/>
          <p:cNvSpPr txBox="1"/>
          <p:nvPr/>
        </p:nvSpPr>
        <p:spPr>
          <a:xfrm>
            <a:off x="727800" y="2093825"/>
            <a:ext cx="7932000" cy="25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Tracking the attitude/orientation of satellite with failed attitude sensors </a:t>
            </a:r>
            <a:endParaRPr sz="1800">
              <a:solidFill>
                <a:srgbClr val="2222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27800" y="1276750"/>
            <a:ext cx="7688400" cy="74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a:latin typeface="Roboto"/>
                <a:ea typeface="Roboto"/>
                <a:cs typeface="Roboto"/>
                <a:sym typeface="Roboto"/>
              </a:rPr>
              <a:t>Objective</a:t>
            </a:r>
            <a:endParaRPr>
              <a:latin typeface="Roboto"/>
              <a:ea typeface="Roboto"/>
              <a:cs typeface="Roboto"/>
              <a:sym typeface="Roboto"/>
            </a:endParaRPr>
          </a:p>
        </p:txBody>
      </p:sp>
      <p:sp>
        <p:nvSpPr>
          <p:cNvPr id="162" name="Google Shape;162;p21"/>
          <p:cNvSpPr txBox="1"/>
          <p:nvPr/>
        </p:nvSpPr>
        <p:spPr>
          <a:xfrm>
            <a:off x="660000" y="2082425"/>
            <a:ext cx="8250000" cy="28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Determine the time and </a:t>
            </a:r>
            <a:r>
              <a:rPr lang="en" sz="1800"/>
              <a:t>location on earth’s surface (to place camera)</a:t>
            </a:r>
            <a:r>
              <a:rPr lang="en" sz="1800"/>
              <a:t> to capture satellite’s silhouette during solar transit.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30000" y="1318650"/>
            <a:ext cx="2181600" cy="15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 Prediction Model</a:t>
            </a:r>
            <a:endParaRPr b="0"/>
          </a:p>
        </p:txBody>
      </p:sp>
      <p:pic>
        <p:nvPicPr>
          <p:cNvPr id="168" name="Google Shape;168;p22"/>
          <p:cNvPicPr preferRelativeResize="0"/>
          <p:nvPr/>
        </p:nvPicPr>
        <p:blipFill>
          <a:blip r:embed="rId3">
            <a:alphaModFix/>
          </a:blip>
          <a:stretch>
            <a:fillRect/>
          </a:stretch>
        </p:blipFill>
        <p:spPr>
          <a:xfrm>
            <a:off x="2976050" y="328250"/>
            <a:ext cx="5970850" cy="448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Frames</a:t>
            </a:r>
            <a:endParaRPr/>
          </a:p>
        </p:txBody>
      </p:sp>
      <p:sp>
        <p:nvSpPr>
          <p:cNvPr id="174" name="Google Shape;174;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Geocentric</a:t>
            </a:r>
            <a:r>
              <a:rPr b="1" lang="en" sz="1600">
                <a:solidFill>
                  <a:schemeClr val="dk1"/>
                </a:solidFill>
              </a:rPr>
              <a:t> Reference Frames:</a:t>
            </a:r>
            <a:endParaRPr b="1" sz="1600">
              <a:solidFill>
                <a:schemeClr val="dk1"/>
              </a:solidFill>
            </a:endParaRPr>
          </a:p>
          <a:p>
            <a:pPr indent="-330200" lvl="0" marL="457200" rtl="0" algn="l">
              <a:spcBef>
                <a:spcPts val="1000"/>
              </a:spcBef>
              <a:spcAft>
                <a:spcPts val="0"/>
              </a:spcAft>
              <a:buClr>
                <a:schemeClr val="dk1"/>
              </a:buClr>
              <a:buSzPts val="1600"/>
              <a:buAutoNum type="arabicParenR"/>
            </a:pPr>
            <a:r>
              <a:rPr b="1" lang="en" sz="1600">
                <a:solidFill>
                  <a:schemeClr val="dk1"/>
                </a:solidFill>
              </a:rPr>
              <a:t>Ecliptic Frame</a:t>
            </a:r>
            <a:endParaRPr b="1" sz="1600">
              <a:solidFill>
                <a:schemeClr val="dk1"/>
              </a:solidFill>
            </a:endParaRPr>
          </a:p>
          <a:p>
            <a:pPr indent="-330200" lvl="0" marL="457200" rtl="0" algn="l">
              <a:spcBef>
                <a:spcPts val="0"/>
              </a:spcBef>
              <a:spcAft>
                <a:spcPts val="0"/>
              </a:spcAft>
              <a:buClr>
                <a:schemeClr val="dk1"/>
              </a:buClr>
              <a:buSzPts val="1600"/>
              <a:buAutoNum type="arabicParenR"/>
            </a:pPr>
            <a:r>
              <a:rPr b="1" lang="en" sz="1600">
                <a:solidFill>
                  <a:schemeClr val="dk1"/>
                </a:solidFill>
              </a:rPr>
              <a:t>Equatorial Inertial Frame </a:t>
            </a:r>
            <a:endParaRPr b="1" sz="1600">
              <a:solidFill>
                <a:schemeClr val="dk1"/>
              </a:solidFill>
            </a:endParaRPr>
          </a:p>
          <a:p>
            <a:pPr indent="-330200" lvl="0" marL="457200" rtl="0" algn="l">
              <a:spcBef>
                <a:spcPts val="0"/>
              </a:spcBef>
              <a:spcAft>
                <a:spcPts val="0"/>
              </a:spcAft>
              <a:buClr>
                <a:schemeClr val="dk1"/>
              </a:buClr>
              <a:buSzPts val="1600"/>
              <a:buAutoNum type="arabicParenR"/>
            </a:pPr>
            <a:r>
              <a:rPr b="1" lang="en" sz="1600">
                <a:solidFill>
                  <a:schemeClr val="dk1"/>
                </a:solidFill>
              </a:rPr>
              <a:t>Earth Centered Earth Fixed</a:t>
            </a:r>
            <a:endParaRPr b="1" sz="1600">
              <a:solidFill>
                <a:schemeClr val="dk1"/>
              </a:solidFill>
            </a:endParaRPr>
          </a:p>
          <a:p>
            <a:pPr indent="-330200" lvl="0" marL="457200" rtl="0" algn="l">
              <a:spcBef>
                <a:spcPts val="0"/>
              </a:spcBef>
              <a:spcAft>
                <a:spcPts val="0"/>
              </a:spcAft>
              <a:buClr>
                <a:schemeClr val="dk1"/>
              </a:buClr>
              <a:buSzPts val="1600"/>
              <a:buAutoNum type="arabicParenR"/>
            </a:pPr>
            <a:r>
              <a:rPr b="1" lang="en" sz="1600">
                <a:solidFill>
                  <a:schemeClr val="dk1"/>
                </a:solidFill>
              </a:rPr>
              <a:t>Latitude Longitude Altitude</a:t>
            </a:r>
            <a:endParaRPr b="1" sz="16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idx="4294967295" type="title"/>
          </p:nvPr>
        </p:nvSpPr>
        <p:spPr>
          <a:xfrm>
            <a:off x="319875" y="295850"/>
            <a:ext cx="3687000" cy="10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Ecliptic Frame of Reference</a:t>
            </a:r>
            <a:endParaRPr sz="1400">
              <a:solidFill>
                <a:srgbClr val="FFFFFF"/>
              </a:solidFill>
            </a:endParaRPr>
          </a:p>
        </p:txBody>
      </p:sp>
      <p:pic>
        <p:nvPicPr>
          <p:cNvPr id="181" name="Google Shape;181;p24"/>
          <p:cNvPicPr preferRelativeResize="0"/>
          <p:nvPr/>
        </p:nvPicPr>
        <p:blipFill>
          <a:blip r:embed="rId3">
            <a:alphaModFix/>
          </a:blip>
          <a:stretch>
            <a:fillRect/>
          </a:stretch>
        </p:blipFill>
        <p:spPr>
          <a:xfrm>
            <a:off x="4255925" y="0"/>
            <a:ext cx="4747100" cy="474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descr="Image result for ECI frame" id="186" name="Google Shape;186;p25"/>
          <p:cNvPicPr preferRelativeResize="0"/>
          <p:nvPr/>
        </p:nvPicPr>
        <p:blipFill rotWithShape="1">
          <a:blip r:embed="rId3">
            <a:alphaModFix/>
          </a:blip>
          <a:srcRect b="0" l="0" r="6959" t="0"/>
          <a:stretch/>
        </p:blipFill>
        <p:spPr>
          <a:xfrm>
            <a:off x="1905875" y="295850"/>
            <a:ext cx="7238126" cy="4016950"/>
          </a:xfrm>
          <a:prstGeom prst="rect">
            <a:avLst/>
          </a:prstGeom>
          <a:noFill/>
          <a:ln>
            <a:noFill/>
          </a:ln>
        </p:spPr>
      </p:pic>
      <p:sp>
        <p:nvSpPr>
          <p:cNvPr id="187" name="Google Shape;187;p2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ph idx="4294967295" type="title"/>
          </p:nvPr>
        </p:nvSpPr>
        <p:spPr>
          <a:xfrm>
            <a:off x="319875" y="295850"/>
            <a:ext cx="3687000" cy="10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 </a:t>
            </a:r>
            <a:r>
              <a:rPr lang="en"/>
              <a:t>Centered</a:t>
            </a:r>
            <a:r>
              <a:rPr lang="en"/>
              <a:t> Inertial </a:t>
            </a:r>
            <a:r>
              <a:rPr lang="en"/>
              <a:t>Frame</a:t>
            </a:r>
            <a:endParaRPr sz="1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